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4" r:id="rId7"/>
    <p:sldId id="261" r:id="rId8"/>
    <p:sldId id="266" r:id="rId9"/>
    <p:sldId id="267" r:id="rId10"/>
    <p:sldId id="268" r:id="rId11"/>
    <p:sldId id="269" r:id="rId12"/>
    <p:sldId id="262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3184" autoAdjust="0"/>
  </p:normalViewPr>
  <p:slideViewPr>
    <p:cSldViewPr snapToGrid="0">
      <p:cViewPr varScale="1">
        <p:scale>
          <a:sx n="118" d="100"/>
          <a:sy n="11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Relationship Id="rId10" Type="http://schemas.openxmlformats.org/officeDocument/2006/relationships/image" Target="../media/image22.jpg"/><Relationship Id="rId4" Type="http://schemas.openxmlformats.org/officeDocument/2006/relationships/image" Target="../media/image4.png"/><Relationship Id="rId9" Type="http://schemas.openxmlformats.org/officeDocument/2006/relationships/image" Target="../media/image8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10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sr-Cyrl-RS" sz="96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Маса и густина</a:t>
            </a:r>
            <a:r>
              <a:rPr lang="sr-Cyrl-R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sr-Cyrl-R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sr-Cyrl-RS" sz="67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систематизација</a:t>
            </a:r>
            <a:endParaRPr lang="en-US" sz="67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2112" y="3444431"/>
            <a:ext cx="9144000" cy="1655762"/>
          </a:xfrm>
        </p:spPr>
        <p:txBody>
          <a:bodyPr>
            <a:normAutofit/>
          </a:bodyPr>
          <a:lstStyle/>
          <a:p>
            <a:r>
              <a:rPr lang="sr-Cyrl-RS" sz="28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Теодор Петковић  </a:t>
            </a:r>
            <a:r>
              <a:rPr 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28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sr-Cyrl-RS" sz="28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/M</a:t>
            </a:r>
            <a:r>
              <a:rPr lang="sr-Cyrl-RS" sz="28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28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524633" y="3636530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17069" y="1123529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245706" y="3613141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6961507" y="3466492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9079853" y="2441736"/>
            <a:ext cx="3005286" cy="2982389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allOve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pPr algn="ctr"/>
            <a:r>
              <a:rPr lang="sr-Cyrl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Мер</a:t>
            </a:r>
            <a:r>
              <a:rPr lang="en-US" b="1" i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e</a:t>
            </a:r>
            <a:r>
              <a:rPr lang="sr-Cyrl-RS" b="1" i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ње </a:t>
            </a:r>
            <a:r>
              <a:rPr lang="sr-Cyrl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масе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59462"/>
            <a:ext cx="8378530" cy="51465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Инструмент за мерење масе је вага (</a:t>
            </a:r>
            <a:r>
              <a:rPr lang="sr-Cyrl-RS" sz="2400" b="1" i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теразије</a:t>
            </a:r>
            <a:r>
              <a:rPr lang="sr-Cyrl-RS" sz="2400" b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)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b="1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b="1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Код ваге једнаких кракова, ослонац је у средини полуге и краци се око њега слободно окрећу.На крајевима висе два таса, један за тегове, а други за тело непознате масе. Када се два таса ваге једнаких кракова умире у хоризонталном положају, каже се да су у равнотежи. Тада су масе тела на тасовима једнаке.</a:t>
            </a:r>
          </a:p>
          <a:p>
            <a:pPr marL="0" indent="0" algn="ctr">
              <a:buNone/>
            </a:pPr>
            <a:r>
              <a:rPr lang="sr-Latn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m</a:t>
            </a:r>
            <a:r>
              <a:rPr lang="sr-Latn-RS" sz="22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₁= </a:t>
            </a:r>
            <a:r>
              <a:rPr lang="sr-Latn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m₂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Ми тако, у ствари, упоређујемо масу тела и тегова.</a:t>
            </a:r>
            <a:endParaRPr lang="sr-Latn-RS" sz="22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 algn="ctr">
              <a:buNone/>
            </a:pPr>
            <a:endParaRPr lang="sr-Cyrl-RS" sz="22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218" y="1887721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97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allOver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pPr algn="ctr"/>
            <a:r>
              <a:rPr lang="sr-Cyrl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Данас се користе прецизне електронске ваге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78" y="1885444"/>
            <a:ext cx="8470936" cy="46205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r-Latn-RS" sz="22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 algn="ctr">
              <a:buNone/>
            </a:pPr>
            <a:endParaRPr lang="sr-Cyrl-RS" sz="22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143" y="2799801"/>
            <a:ext cx="3721940" cy="2184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7" y="2695026"/>
            <a:ext cx="3453270" cy="228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4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000">
        <p15:prstTrans prst="fallOver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pPr algn="ctr"/>
            <a:r>
              <a:rPr lang="sr-Cyrl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Густина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421" y="1602223"/>
                <a:ext cx="8470936" cy="4620552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Тела се разликују по запремини, маси и врсти супстанције.</a:t>
                </a:r>
                <a:endParaRPr lang="sr-Latn-RS" sz="2200" dirty="0" smtClean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Различите супстанције се разликују по густини.</a:t>
                </a: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Густина неког тела бројно је једнака количнику његове масе и запремине. То записујемо овако:</a:t>
                </a:r>
                <a:endParaRPr lang="sr-Cyrl-RS" sz="2200" dirty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pPr marL="0" indent="0" algn="ctr">
                  <a:buNone/>
                </a:pPr>
                <a:r>
                  <a:rPr lang="sr-Cyrl-RS" sz="24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густина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маса</m:t>
                        </m:r>
                      </m:num>
                      <m:den>
                        <m:r>
                          <a:rPr lang="sr-Cyrl-RS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запремина</m:t>
                        </m:r>
                      </m:den>
                    </m:f>
                  </m:oMath>
                </a14:m>
                <a:endParaRPr lang="en-US" sz="24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Ознака за масу је </a:t>
                </a:r>
                <a:r>
                  <a:rPr lang="el-GR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ρ</a:t>
                </a: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(ро)</a:t>
                </a: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Знајући да је ознака масе </a:t>
                </a:r>
                <a:r>
                  <a:rPr lang="sr-Latn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m</a:t>
                </a: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, а запремине </a:t>
                </a:r>
                <a:r>
                  <a:rPr lang="sr-Latn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V</a:t>
                </a: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, густина се изражава једначином:</a:t>
                </a:r>
              </a:p>
              <a:p>
                <a:pPr marL="0" indent="0" algn="ctr">
                  <a:buNone/>
                </a:pPr>
                <a:r>
                  <a:rPr lang="el-GR" b="1" dirty="0" smtClean="0">
                    <a:solidFill>
                      <a:schemeClr val="accent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ρ</a:t>
                </a:r>
                <a:r>
                  <a:rPr lang="sr-Cyrl-RS" b="1" dirty="0" smtClean="0">
                    <a:solidFill>
                      <a:schemeClr val="accent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</a:t>
                </a:r>
                <a:r>
                  <a:rPr lang="sr-Latn-RS" b="1" dirty="0" smtClean="0">
                    <a:solidFill>
                      <a:schemeClr val="accent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sr-Cyrl-R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sr-Cyrl-RS" b="1" dirty="0" smtClean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421" y="1602223"/>
                <a:ext cx="8470936" cy="4620552"/>
              </a:xfrm>
              <a:blipFill>
                <a:blip r:embed="rId2"/>
                <a:stretch>
                  <a:fillRect l="-935" t="-1583" r="-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7834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8000">
        <p15:prstTrans prst="fallOver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19215" y="292844"/>
                <a:ext cx="8378529" cy="1325563"/>
              </a:xfrm>
            </p:spPr>
            <p:txBody>
              <a:bodyPr>
                <a:normAutofit/>
              </a:bodyPr>
              <a:lstStyle/>
              <a:p>
                <a:r>
                  <a:rPr lang="sr-Cyrl-RS" sz="2700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Изведена јединица густине у Међународном систему јединица је килограм по метру кубном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7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27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sz="27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sz="27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9215" y="292844"/>
                <a:ext cx="8378529" cy="1325563"/>
              </a:xfrm>
              <a:blipFill>
                <a:blip r:embed="rId2"/>
                <a:stretch>
                  <a:fillRect l="-1455" t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5774" y="1282644"/>
                <a:ext cx="8470936" cy="4620552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pPr marL="0" indent="0">
                  <a:buNone/>
                </a:pPr>
                <a:r>
                  <a:rPr lang="sr-Cyrl-RS" sz="2400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sr-Cyrl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= 0,001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sr-Cyrl-RS" dirty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r>
                  <a:rPr lang="sr-Cyrl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sr-Cyrl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= </a:t>
                </a:r>
                <a:r>
                  <a:rPr lang="sr-Cyrl-RS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1000 </a:t>
                </a:r>
                <a:r>
                  <a:rPr lang="sr-Cyrl-RS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sr-Cyrl-RS" sz="2200" dirty="0" smtClean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endParaRPr lang="sr-Cyrl-RS" sz="2200" dirty="0" smtClean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Ево табеле густина неких супстанци:</a:t>
                </a: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Нама је битно да упамтимо да</a:t>
                </a:r>
              </a:p>
              <a:p>
                <a:pPr marL="0" indent="0">
                  <a:buNone/>
                </a:pPr>
                <a:r>
                  <a:rPr lang="sr-Cyrl-RS" sz="2200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ј</a:t>
                </a: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е густина воде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или</a:t>
                </a:r>
              </a:p>
              <a:p>
                <a:pPr marL="0" indent="0">
                  <a:buNone/>
                </a:pPr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20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sr-Cyrl-RS" sz="20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sr-Cyrl-RS" sz="20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sr-Cyrl-R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5774" y="1282644"/>
                <a:ext cx="8470936" cy="4620552"/>
              </a:xfrm>
              <a:blipFill>
                <a:blip r:embed="rId3"/>
                <a:stretch>
                  <a:fillRect l="-1512" t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46" y="1953644"/>
            <a:ext cx="2999527" cy="3278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5929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allOver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420" y="365125"/>
            <a:ext cx="8534393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Како одређујемо густину тела?</a:t>
            </a:r>
            <a:endParaRPr lang="en-US" sz="32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23" y="1690687"/>
            <a:ext cx="8470936" cy="434597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Прво измеримо масу тела уз помоћ ваге.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Код тела правилног геометријског облика запремину израчунавамо рачунски.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Ако је тело неправилног облика, запремину израчунавамо уз помоћ мензуре, или суда са преливном цеви.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У мензуру улијемо течност и очитамо вредност. Онда пажљиво спустимо тело у течност. Затим очитамо поново ниво воде у мензури. Разлика  ових двеју вредности даће нам запремину тела.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Уколико рачунамо густину течности, радимо следеће. Измеримо празну мензуру. Улијемо у мензуру течност и очитамо њену запремину. Затим меримо поново и рачунамо разлику добијених вредности. Добијене податке уносимо у образац за израчунавање густине.</a:t>
            </a:r>
            <a:endParaRPr lang="sr-Latn-RS" sz="22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570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2000">
        <p15:prstTrans prst="fallOver"/>
      </p:transition>
    </mc:Choice>
    <mc:Fallback xmlns="">
      <p:transition spd="slow" advTm="2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906" y="0"/>
            <a:ext cx="3932237" cy="1472750"/>
          </a:xfrm>
        </p:spPr>
        <p:txBody>
          <a:bodyPr>
            <a:normAutofit/>
          </a:bodyPr>
          <a:lstStyle/>
          <a:p>
            <a:pPr algn="ctr"/>
            <a:r>
              <a:rPr lang="sr-Cyrl-RS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Пример:</a:t>
            </a:r>
            <a:br>
              <a:rPr lang="sr-Cyrl-RS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</a:br>
            <a:endParaRPr lang="en-US" sz="32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992" y="1562100"/>
            <a:ext cx="2457450" cy="18669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78185" y="1330993"/>
                <a:ext cx="5091436" cy="4843229"/>
              </a:xfrm>
            </p:spPr>
            <p:txBody>
              <a:bodyPr/>
              <a:lstStyle/>
              <a:p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Узмимо да је тело масе 150</a:t>
                </a:r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sr-Cyrl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 мензури је било 200 </a:t>
                </a:r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ml</a:t>
                </a:r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течности. Након што смо уронили тело, течност се подигла до нивоа од 400 </a:t>
                </a:r>
                <a:r>
                  <a:rPr lang="sr-Cyrl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sr-Latn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ml</a:t>
                </a:r>
                <a:r>
                  <a:rPr lang="sr-Cyrl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  <a:p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Густину тела израчунаћемо овако:</a:t>
                </a:r>
              </a:p>
              <a:p>
                <a:r>
                  <a:rPr lang="sr-Cyrl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</a:t>
                </a:r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600</a:t>
                </a:r>
                <a:r>
                  <a:rPr lang="sr-Cyrl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            </a:t>
                </a:r>
                <a:endParaRPr lang="sr-Cyrl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V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₁ = 200 </a:t>
                </a:r>
                <a:r>
                  <a:rPr lang="sr-Latn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ml</a:t>
                </a:r>
                <a:endParaRPr lang="sr-Cyrl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V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₂ = 400 </a:t>
                </a:r>
                <a:r>
                  <a:rPr lang="sr-Latn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ml</a:t>
                </a:r>
                <a:endParaRPr lang="sr-Cyrl-RS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ρ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= ?</a:t>
                </a:r>
                <a:endParaRPr lang="sr-Latn-RS" dirty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  <a:p>
                <a:endParaRPr lang="sr-Latn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 = </a:t>
                </a:r>
                <a:r>
                  <a:rPr lang="sr-Latn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₁ 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- </a:t>
                </a:r>
                <a:r>
                  <a:rPr lang="sr-Latn-RS" dirty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V</a:t>
                </a:r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₂ 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= 400 ml – 200 ml = 200 ml =200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ρ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sr-Cyrl-R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sr-Latn-RS" dirty="0" smtClean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el-GR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ρ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sr-Latn-RS" dirty="0" smtClean="0"/>
              </a:p>
              <a:p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el-GR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ρ</a:t>
                </a:r>
                <a:r>
                  <a:rPr lang="sr-Latn-RS" dirty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= </a:t>
                </a:r>
                <a:r>
                  <a:rPr lang="sr-Latn-RS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sr-Cyrl-R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78185" y="1330993"/>
                <a:ext cx="5091436" cy="4843229"/>
              </a:xfrm>
              <a:blipFill>
                <a:blip r:embed="rId3"/>
                <a:stretch>
                  <a:fillRect l="-599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 flipV="1">
            <a:off x="1035781" y="4442527"/>
            <a:ext cx="1416106" cy="1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09" y="4458712"/>
            <a:ext cx="3956103" cy="22253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83429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9000">
        <p15:prstTrans prst="fallOver"/>
      </p:transition>
    </mc:Choice>
    <mc:Fallback xmlns="">
      <p:transition spd="slow" advClick="0" advTm="1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420" y="365125"/>
            <a:ext cx="8534393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Шта је то средња густина?</a:t>
            </a:r>
            <a:endParaRPr lang="en-US" sz="32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23" y="1690687"/>
            <a:ext cx="8470936" cy="43459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Нису сва тела састављена од чистих супстанци. У неким ситуацијама треба да посматрамо тела сачињена од различитих супстанција и да рачунамо њихову густину.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У ту сврху уведен је појам </a:t>
            </a:r>
            <a:r>
              <a:rPr lang="sr-Cyrl-RS" sz="3200" b="1" i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средње густине </a:t>
            </a:r>
            <a:r>
              <a:rPr lang="sr-Cyrl-RS" sz="32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тела. Средња густина неког тела једнака је количнику његове масе и његове укупне запремине.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BB712D-326E-462C-A8F9-C3C739825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59536" y="0"/>
            <a:ext cx="4266669" cy="6858000"/>
            <a:chOff x="8759536" y="0"/>
            <a:chExt cx="4266669" cy="68580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2" name="Graphic 10" descr="Flask">
              <a:extLst>
                <a:ext uri="{FF2B5EF4-FFF2-40B4-BE49-F238E27FC236}">
                  <a16:creationId xmlns:a16="http://schemas.microsoft.com/office/drawing/2014/main" id="{C1AB70EC-6FF8-4DB3-A7E7-E489257F8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759536" y="2591331"/>
              <a:ext cx="4266669" cy="4266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3354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0">
        <p15:prstTrans prst="fallOve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sr-Cyrl-R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Једноставно, зар не ?</a:t>
            </a:r>
            <a:endParaRPr lang="en-US" sz="8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Теодор Петковић 6 М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1594832" y="3309406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53471" y="42233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241032" y="293303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3985131" y="3505574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9165356" y="-175224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910526" y="126463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7707616" y="-6163"/>
            <a:ext cx="1488402" cy="14884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277" y="2652921"/>
            <a:ext cx="32480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pPr algn="ctr"/>
            <a:r>
              <a:rPr lang="sr-Cyrl-RS" b="1" i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Маса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Да 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бисмо 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говорили о маси, морамо прво да се подсетимо шта је то инерција.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Инерцију је проучавао Њутн и дао јој дефиницију која гласи:</a:t>
            </a:r>
          </a:p>
          <a:p>
            <a:pPr marL="0" indent="0">
              <a:buNone/>
            </a:pPr>
            <a:r>
              <a:rPr lang="sr-Cyrl-RS" sz="2400" b="1" i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Свако тело задржава стање мировања или равномерног праволинијског кретања, све док га нека сила не принуди да то стање промени.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Ова дефиниција позната је као </a:t>
            </a:r>
            <a:r>
              <a:rPr lang="sr-Cyrl-RS" sz="2400" b="1" i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Први Њутнов закон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, или </a:t>
            </a:r>
            <a:r>
              <a:rPr lang="sr-Cyrl-RS" sz="2400" b="1" i="1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Закон инерције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88" y="671639"/>
            <a:ext cx="7521767" cy="565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8323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4000">
        <p15:prstTrans prst="fallOve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Ево примера: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934"/>
            <a:ext cx="83785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Аутобус са путницима се креће равномерном брзином. Ако возач нагло закочи, путници који у њему стоје кренуће ка напред. То се догодило зато што тело које се равномерно праволинијски кретало тежи да настави да се креће.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6" y="3429000"/>
            <a:ext cx="5212980" cy="23638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allOve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81050"/>
            <a:ext cx="8534400" cy="53959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Али, не покрећу се сва тела једнако.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Ако, на пример,гумену лопту и гвоздену куглу треба </a:t>
            </a:r>
            <a:r>
              <a:rPr lang="sr-Cyrl-R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покренути по равном тлу, онда се за покретање кугле мора употребити већа сила него за покретање лопте.  </a:t>
            </a: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sr-Cyrl-R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За тело које се јаче опире промени брзине каже се да има већу масу, а за оно које се мање опире да има мању масу.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2493169"/>
            <a:ext cx="8048625" cy="2171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0261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5000">
        <p15:prstTrans prst="fallOver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Ово нас доводи до закључка да: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421" y="1690688"/>
            <a:ext cx="8013108" cy="43756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  <a:scene3d>
              <a:camera prst="isometricOffAxis1Right"/>
              <a:lightRig rig="threePt" dir="t"/>
            </a:scene3d>
          </a:bodyPr>
          <a:lstStyle/>
          <a:p>
            <a:pPr marL="0" indent="0" algn="ctr">
              <a:buNone/>
            </a:pPr>
            <a:r>
              <a:rPr lang="sr-Cyrl-RS" sz="104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ysDash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Маса тела је мера за инертност тела.</a:t>
            </a:r>
            <a:endParaRPr lang="en-US" sz="10400" b="1" dirty="0">
              <a:ln w="12700">
                <a:solidFill>
                  <a:schemeClr val="accent1">
                    <a:lumMod val="50000"/>
                  </a:schemeClr>
                </a:solidFill>
                <a:prstDash val="sysDash"/>
              </a:ln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182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6000">
        <p15:prstTrans prst="fallOver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98" y="408056"/>
            <a:ext cx="8378529" cy="1325563"/>
          </a:xfrm>
        </p:spPr>
        <p:txBody>
          <a:bodyPr/>
          <a:lstStyle/>
          <a:p>
            <a:pPr algn="ctr"/>
            <a:r>
              <a:rPr lang="sr-Cyrl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Шта је још важно да знамо о маси: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902" y="1650134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Маса тела не зависи од његовог положаја у простору. Било где да се тело налази, маса му остаје иста!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Маса се означава словом </a:t>
            </a:r>
            <a:r>
              <a:rPr lang="sr-Latn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m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Основна међународна јединица масе је килограм (</a:t>
            </a:r>
            <a:r>
              <a:rPr lang="sr-Latn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kg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).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Мање и веће јединице од килограма израчунавају се овако:</a:t>
            </a:r>
          </a:p>
          <a:p>
            <a:pPr marL="0" indent="0">
              <a:buNone/>
            </a:pPr>
            <a:endParaRPr lang="sr-Cyrl-R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51" y="4543930"/>
            <a:ext cx="3476625" cy="1314450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685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000">
        <p15:prstTrans prst="fallOver"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214545" cy="1010521"/>
          </a:xfrm>
        </p:spPr>
        <p:txBody>
          <a:bodyPr>
            <a:normAutofit/>
          </a:bodyPr>
          <a:lstStyle/>
          <a:p>
            <a:pPr algn="ctr"/>
            <a:r>
              <a:rPr lang="sr-Cyrl-RS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Маса и тежина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9085" y="1221897"/>
                <a:ext cx="8321380" cy="5356927"/>
              </a:xfrm>
            </p:spPr>
            <p:txBody>
              <a:bodyPr vert="horz" lIns="91440" tIns="45720" rIns="91440" bIns="45720" rtlCol="0" anchor="t">
                <a:noAutofit/>
              </a:bodyPr>
              <a:lstStyle/>
              <a:p>
                <a:pPr marL="0" indent="0">
                  <a:buNone/>
                </a:pPr>
                <a:r>
                  <a:rPr lang="sr-Cyrl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Маса и тежина се често поистовећују. Али, то није тачно.</a:t>
                </a:r>
              </a:p>
              <a:p>
                <a:pPr marL="0" indent="0">
                  <a:buNone/>
                </a:pPr>
                <a:r>
                  <a:rPr lang="sr-Cyrl-R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Тежина је сила којом тело (под дејством земљине теже) делује на хоризонталну подлогу, или затеже конац о који је обешено.</a:t>
                </a:r>
              </a:p>
              <a:p>
                <a:pPr marL="0" indent="0">
                  <a:buNone/>
                </a:pPr>
                <a:r>
                  <a:rPr lang="sr-Cyrl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За тело које мирује или се праволинијски креће по хоризонталној подлози, тежина је по величини једнака сили којом Земља привлачи тело. Сила којом Земља привлачи тело масе </a:t>
                </a:r>
                <a:r>
                  <a:rPr lang="sr-Latn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m</a:t>
                </a:r>
                <a:r>
                  <a:rPr lang="sr-Cyrl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, једнака је:</a:t>
                </a:r>
              </a:p>
              <a:p>
                <a:pPr marL="0" indent="0" algn="ctr">
                  <a:buNone/>
                </a:pPr>
                <a:r>
                  <a:rPr lang="sr-Latn-R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F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</a:rPr>
                      <m:t>𝒈</m:t>
                    </m:r>
                  </m:oMath>
                </a14:m>
                <a:r>
                  <a:rPr lang="sr-Cyrl-R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=</a:t>
                </a:r>
                <a:r>
                  <a:rPr lang="en-U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m</a:t>
                </a:r>
                <a:r>
                  <a:rPr lang="sr-Latn-R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</a:t>
                </a:r>
                <a:r>
                  <a:rPr lang="ar-AE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۰</a:t>
                </a:r>
                <a:r>
                  <a:rPr lang="sr-Latn-RS" sz="2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g</a:t>
                </a:r>
              </a:p>
              <a:p>
                <a:pPr marL="0" indent="0">
                  <a:buNone/>
                </a:pPr>
                <a:r>
                  <a:rPr lang="sr-Cyrl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У обрасцу </a:t>
                </a:r>
                <a:r>
                  <a:rPr lang="sr-Latn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g</a:t>
                </a:r>
                <a:r>
                  <a:rPr lang="sr-Cyrl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 је константна величина за дату географску ширину. Код нас је </a:t>
                </a:r>
                <a:r>
                  <a:rPr lang="sr-Latn-R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/>
                    <a:ea typeface="Tahoma"/>
                    <a:cs typeface="Tahoma"/>
                  </a:rPr>
                  <a:t>g = 9,81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sr-Latn-RS" sz="2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sr-Latn-R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:r>
                  <a:rPr lang="sr-Cyrl-R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Јединица за тежину је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sr-Cyrl-RS" sz="2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sr-Cyrl-RS" sz="2400" dirty="0" smtClean="0">
                  <a:solidFill>
                    <a:schemeClr val="accent5">
                      <a:lumMod val="50000"/>
                    </a:schemeClr>
                  </a:solidFill>
                  <a:latin typeface="Tahoma"/>
                  <a:ea typeface="Tahoma"/>
                  <a:cs typeface="Tahoma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085" y="1221897"/>
                <a:ext cx="8321380" cy="5356927"/>
              </a:xfrm>
              <a:blipFill>
                <a:blip r:embed="rId2"/>
                <a:stretch>
                  <a:fillRect l="-1099" t="-1593" r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8965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allOver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30" y="190123"/>
            <a:ext cx="8378529" cy="1027257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разлику од масе, тежина тела се мења са променом његовог положаја.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31" y="1347637"/>
            <a:ext cx="8378529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 значи да тежина неког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тела није иста на Земљи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sr-Cyrl-R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месецу на пример.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611" y="1645184"/>
            <a:ext cx="3931420" cy="4282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10" y="3174514"/>
            <a:ext cx="3136316" cy="2106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699310" y="5458416"/>
            <a:ext cx="3459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за тежину је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 =m ·g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allOver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781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Rockwell</vt:lpstr>
      <vt:lpstr>Tahoma</vt:lpstr>
      <vt:lpstr>Office Theme</vt:lpstr>
      <vt:lpstr>Маса и густина систематизација</vt:lpstr>
      <vt:lpstr>Маса</vt:lpstr>
      <vt:lpstr>PowerPoint Presentation</vt:lpstr>
      <vt:lpstr>Ево примера:</vt:lpstr>
      <vt:lpstr>PowerPoint Presentation</vt:lpstr>
      <vt:lpstr>Ово нас доводи до закључка да:</vt:lpstr>
      <vt:lpstr>Шта је још важно да знамо о маси:</vt:lpstr>
      <vt:lpstr>Маса и тежина</vt:lpstr>
      <vt:lpstr>За разлику од масе, тежина тела се мења са променом његовог положаја.</vt:lpstr>
      <vt:lpstr>Мерeње масе</vt:lpstr>
      <vt:lpstr>Данас се користе прецизне електронске ваге</vt:lpstr>
      <vt:lpstr>Густина</vt:lpstr>
      <vt:lpstr>Изведена јединица густине у Међународном систему јединица је килограм по метру кубном kg/m^3  </vt:lpstr>
      <vt:lpstr>Како одређујемо густину тела?</vt:lpstr>
      <vt:lpstr>Пример: </vt:lpstr>
      <vt:lpstr>Шта је то средња густина?</vt:lpstr>
      <vt:lpstr>Једноставно, зар не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2020-05-02T11:39:34Z</dcterms:created>
  <dcterms:modified xsi:type="dcterms:W3CDTF">2020-05-03T09:32:13Z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